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1"/>
  </p:sldMasterIdLst>
  <p:notesMasterIdLst>
    <p:notesMasterId r:id="rId16"/>
  </p:notesMasterIdLst>
  <p:sldIdLst>
    <p:sldId id="256" r:id="rId2"/>
    <p:sldId id="257" r:id="rId3"/>
    <p:sldId id="258" r:id="rId4"/>
    <p:sldId id="259" r:id="rId5"/>
    <p:sldId id="260" r:id="rId6"/>
    <p:sldId id="261" r:id="rId7"/>
    <p:sldId id="263" r:id="rId8"/>
    <p:sldId id="262" r:id="rId9"/>
    <p:sldId id="268" r:id="rId10"/>
    <p:sldId id="274" r:id="rId11"/>
    <p:sldId id="270" r:id="rId12"/>
    <p:sldId id="273" r:id="rId13"/>
    <p:sldId id="267"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2CB493-E0FC-D329-1CF7-E7BB15D3C554}" v="472" dt="2024-10-10T07:55:35.737"/>
    <p1510:client id="{64520E09-7805-288F-A09D-7BA28F2B239F}" v="624" dt="2024-10-10T02:07:00.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5FA04-B883-4C63-B80E-AE0531AECD29}" type="datetimeFigureOut">
              <a:t>10/9/2024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1A61C-E9FB-4721-AC62-E8E0D764F526}" type="slidenum">
              <a:t>‹#›</a:t>
            </a:fld>
            <a:endParaRPr lang="en-US"/>
          </a:p>
        </p:txBody>
      </p:sp>
    </p:spTree>
    <p:extLst>
      <p:ext uri="{BB962C8B-B14F-4D97-AF65-F5344CB8AC3E}">
        <p14:creationId xmlns:p14="http://schemas.microsoft.com/office/powerpoint/2010/main" val="2357907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Strong negative linear relationship between </a:t>
            </a:r>
            <a:r>
              <a:rPr lang="en-US" err="1"/>
              <a:t>acousticness</a:t>
            </a:r>
            <a:r>
              <a:rPr lang="en-US"/>
              <a:t> and energy, indicating that more acoustic tracks tend to have lower energy levels</a:t>
            </a:r>
          </a:p>
          <a:p>
            <a:endParaRPr lang="en-US">
              <a:cs typeface="Calibri"/>
            </a:endParaRPr>
          </a:p>
          <a:p>
            <a:r>
              <a:rPr lang="en-US" cap="all"/>
              <a:t>Moderate positive correlation (0.48) between valence and energy, meaning that songs with higher valence, which are generally perceived as happier, tend to have more energetic compositions.</a:t>
            </a:r>
            <a:endParaRPr lang="en-US"/>
          </a:p>
        </p:txBody>
      </p:sp>
      <p:sp>
        <p:nvSpPr>
          <p:cNvPr id="4" name="Slide Number Placeholder 3"/>
          <p:cNvSpPr>
            <a:spLocks noGrp="1"/>
          </p:cNvSpPr>
          <p:nvPr>
            <p:ph type="sldNum" sz="quarter" idx="5"/>
          </p:nvPr>
        </p:nvSpPr>
        <p:spPr/>
        <p:txBody>
          <a:bodyPr/>
          <a:lstStyle/>
          <a:p>
            <a:fld id="{3E21A61C-E9FB-4721-AC62-E8E0D764F526}" type="slidenum">
              <a:t>7</a:t>
            </a:fld>
            <a:endParaRPr lang="en-US"/>
          </a:p>
        </p:txBody>
      </p:sp>
    </p:spTree>
    <p:extLst>
      <p:ext uri="{BB962C8B-B14F-4D97-AF65-F5344CB8AC3E}">
        <p14:creationId xmlns:p14="http://schemas.microsoft.com/office/powerpoint/2010/main" val="2270208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cap="all"/>
              <a:t>Danceability is positively correlated with Spotify streams, implying that more danceable tracks are generally more popular.</a:t>
            </a:r>
            <a:br>
              <a:rPr lang="en-US" cap="all">
                <a:cs typeface="+mn-lt"/>
              </a:rPr>
            </a:br>
            <a:r>
              <a:rPr lang="en-US" cap="all"/>
              <a:t>Energy levels showed a slight positive correlation with album physical sales, suggesting that energetic tracks may contribute to better sales performance.</a:t>
            </a:r>
          </a:p>
          <a:p>
            <a:r>
              <a:rPr lang="en-US" cap="all"/>
              <a:t>These findings suggest that both musical attributes and perceived emotion play a role in shaping a track’s popularity and commercial impact within Taylor Swift’s body of work.</a:t>
            </a:r>
            <a:endParaRPr lang="en-US" cap="all">
              <a:cs typeface="Calibri"/>
            </a:endParaRPr>
          </a:p>
        </p:txBody>
      </p:sp>
      <p:sp>
        <p:nvSpPr>
          <p:cNvPr id="4" name="Slide Number Placeholder 3"/>
          <p:cNvSpPr>
            <a:spLocks noGrp="1"/>
          </p:cNvSpPr>
          <p:nvPr>
            <p:ph type="sldNum" sz="quarter" idx="5"/>
          </p:nvPr>
        </p:nvSpPr>
        <p:spPr/>
        <p:txBody>
          <a:bodyPr/>
          <a:lstStyle/>
          <a:p>
            <a:fld id="{3E21A61C-E9FB-4721-AC62-E8E0D764F526}" type="slidenum">
              <a:t>8</a:t>
            </a:fld>
            <a:endParaRPr lang="en-US"/>
          </a:p>
        </p:txBody>
      </p:sp>
    </p:spTree>
    <p:extLst>
      <p:ext uri="{BB962C8B-B14F-4D97-AF65-F5344CB8AC3E}">
        <p14:creationId xmlns:p14="http://schemas.microsoft.com/office/powerpoint/2010/main" val="108092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our chart, we can see that “Country Pop” album genre makes up 26.39% of the discography</a:t>
            </a:r>
          </a:p>
        </p:txBody>
      </p:sp>
      <p:sp>
        <p:nvSpPr>
          <p:cNvPr id="4" name="Slide Number Placeholder 3"/>
          <p:cNvSpPr>
            <a:spLocks noGrp="1"/>
          </p:cNvSpPr>
          <p:nvPr>
            <p:ph type="sldNum" sz="quarter" idx="5"/>
          </p:nvPr>
        </p:nvSpPr>
        <p:spPr/>
        <p:txBody>
          <a:bodyPr/>
          <a:lstStyle/>
          <a:p>
            <a:fld id="{3E21A61C-E9FB-4721-AC62-E8E0D764F526}" type="slidenum">
              <a:t>9</a:t>
            </a:fld>
            <a:endParaRPr lang="en-US"/>
          </a:p>
        </p:txBody>
      </p:sp>
    </p:spTree>
    <p:extLst>
      <p:ext uri="{BB962C8B-B14F-4D97-AF65-F5344CB8AC3E}">
        <p14:creationId xmlns:p14="http://schemas.microsoft.com/office/powerpoint/2010/main" val="910653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Albums categorized as “Pop” had the highest number of physical album sales on average, while those categorized as “Indie Folk” and “Electric Pop” had the lowest</a:t>
            </a:r>
            <a:endParaRPr lang="en-US">
              <a:cs typeface="Calibri"/>
            </a:endParaRPr>
          </a:p>
        </p:txBody>
      </p:sp>
      <p:sp>
        <p:nvSpPr>
          <p:cNvPr id="4" name="Slide Number Placeholder 3"/>
          <p:cNvSpPr>
            <a:spLocks noGrp="1"/>
          </p:cNvSpPr>
          <p:nvPr>
            <p:ph type="sldNum" sz="quarter" idx="5"/>
          </p:nvPr>
        </p:nvSpPr>
        <p:spPr/>
        <p:txBody>
          <a:bodyPr/>
          <a:lstStyle/>
          <a:p>
            <a:fld id="{3E21A61C-E9FB-4721-AC62-E8E0D764F526}" type="slidenum">
              <a:t>10</a:t>
            </a:fld>
            <a:endParaRPr lang="en-US"/>
          </a:p>
        </p:txBody>
      </p:sp>
    </p:spTree>
    <p:extLst>
      <p:ext uri="{BB962C8B-B14F-4D97-AF65-F5344CB8AC3E}">
        <p14:creationId xmlns:p14="http://schemas.microsoft.com/office/powerpoint/2010/main" val="340408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10/9/2024</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570710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10/9/2024</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4714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10/9/2024</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991105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10/9/2024</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732168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10/9/2024</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3969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10/9/2024</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96634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10/9/2024</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9987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10/9/2024</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71852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10/9/2024</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842983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10/9/2024</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8162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10/9/2024</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253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10/9/2024</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11586017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1" r:id="rId6"/>
    <p:sldLayoutId id="2147483687" r:id="rId7"/>
    <p:sldLayoutId id="2147483688" r:id="rId8"/>
    <p:sldLayoutId id="2147483689" r:id="rId9"/>
    <p:sldLayoutId id="2147483690" r:id="rId10"/>
    <p:sldLayoutId id="2147483692"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delfinaoliva/taylor-swift-discography"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6180" y="1171848"/>
            <a:ext cx="6855465" cy="2044974"/>
          </a:xfrm>
        </p:spPr>
        <p:txBody>
          <a:bodyPr anchor="b">
            <a:noAutofit/>
          </a:bodyPr>
          <a:lstStyle/>
          <a:p>
            <a:pPr algn="l"/>
            <a:r>
              <a:rPr lang="en-US" sz="7200"/>
              <a:t>The Taylor swift discography</a:t>
            </a:r>
          </a:p>
        </p:txBody>
      </p:sp>
      <p:sp>
        <p:nvSpPr>
          <p:cNvPr id="11" name="Rectangle 10">
            <a:extLst>
              <a:ext uri="{FF2B5EF4-FFF2-40B4-BE49-F238E27FC236}">
                <a16:creationId xmlns:a16="http://schemas.microsoft.com/office/drawing/2014/main" id="{5C60DF7C-88F0-40A5-96EC-BABE7A4A3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7534655"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83835" y="4361739"/>
            <a:ext cx="6021207" cy="1509712"/>
          </a:xfrm>
        </p:spPr>
        <p:txBody>
          <a:bodyPr vert="horz" lIns="91440" tIns="45720" rIns="91440" bIns="45720" rtlCol="0" anchor="t">
            <a:noAutofit/>
          </a:bodyPr>
          <a:lstStyle/>
          <a:p>
            <a:pPr algn="l"/>
            <a:r>
              <a:rPr lang="en-US" sz="2400" b="1">
                <a:ea typeface="+mn-lt"/>
                <a:cs typeface="+mn-lt"/>
              </a:rPr>
              <a:t>Luci Barnett and Ben Gierhart</a:t>
            </a:r>
            <a:br>
              <a:rPr lang="en-US" sz="2400" b="1">
                <a:ea typeface="+mn-lt"/>
                <a:cs typeface="+mn-lt"/>
              </a:rPr>
            </a:br>
            <a:r>
              <a:rPr lang="en-US" sz="2400" b="1">
                <a:ea typeface="+mn-lt"/>
                <a:cs typeface="+mn-lt"/>
              </a:rPr>
              <a:t>Team Project 1</a:t>
            </a:r>
            <a:br>
              <a:rPr lang="en-US" sz="2400" b="1">
                <a:ea typeface="+mn-lt"/>
                <a:cs typeface="+mn-lt"/>
              </a:rPr>
            </a:br>
            <a:r>
              <a:rPr lang="en-US" sz="2400" b="1">
                <a:ea typeface="+mn-lt"/>
                <a:cs typeface="+mn-lt"/>
              </a:rPr>
              <a:t>DS160 – Introduction to Data Science</a:t>
            </a:r>
            <a:br>
              <a:rPr lang="en-US" sz="2400" b="1">
                <a:ea typeface="+mn-lt"/>
                <a:cs typeface="+mn-lt"/>
              </a:rPr>
            </a:br>
            <a:r>
              <a:rPr lang="en-US" sz="2400" b="1">
                <a:ea typeface="+mn-lt"/>
                <a:cs typeface="+mn-lt"/>
              </a:rPr>
              <a:t>Fall 2024</a:t>
            </a:r>
            <a:endParaRPr lang="en-US" sz="3200">
              <a:ea typeface="+mn-lt"/>
              <a:cs typeface="+mn-lt"/>
            </a:endParaRPr>
          </a:p>
          <a:p>
            <a:pPr algn="l"/>
            <a:endParaRPr lang="en-US"/>
          </a:p>
        </p:txBody>
      </p:sp>
      <p:pic>
        <p:nvPicPr>
          <p:cNvPr id="4" name="Picture 3" descr="A person holding a microphone&#10;&#10;Description automatically generated">
            <a:extLst>
              <a:ext uri="{FF2B5EF4-FFF2-40B4-BE49-F238E27FC236}">
                <a16:creationId xmlns:a16="http://schemas.microsoft.com/office/drawing/2014/main" id="{24F71124-9608-5288-FCD0-38FE4596BC5B}"/>
              </a:ext>
            </a:extLst>
          </p:cNvPr>
          <p:cNvPicPr>
            <a:picLocks noChangeAspect="1"/>
          </p:cNvPicPr>
          <p:nvPr/>
        </p:nvPicPr>
        <p:blipFill>
          <a:blip r:embed="rId2"/>
          <a:srcRect t="1015" r="-1" b="-1"/>
          <a:stretch/>
        </p:blipFill>
        <p:spPr>
          <a:xfrm>
            <a:off x="7534655" y="10"/>
            <a:ext cx="4657345" cy="685799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8EBA8102-890C-B45C-41C4-46B8AC9BAA10}"/>
              </a:ext>
            </a:extLst>
          </p:cNvPr>
          <p:cNvPicPr>
            <a:picLocks noChangeAspect="1"/>
          </p:cNvPicPr>
          <p:nvPr/>
        </p:nvPicPr>
        <p:blipFill>
          <a:blip r:embed="rId2"/>
          <a:srcRect b="29688"/>
          <a:stretch/>
        </p:blipFill>
        <p:spPr>
          <a:xfrm>
            <a:off x="20" y="10"/>
            <a:ext cx="12191980" cy="6857990"/>
          </a:xfrm>
          <a:prstGeom prst="rect">
            <a:avLst/>
          </a:prstGeom>
        </p:spPr>
      </p:pic>
      <p:sp>
        <p:nvSpPr>
          <p:cNvPr id="8" name="TextBox 7">
            <a:extLst>
              <a:ext uri="{FF2B5EF4-FFF2-40B4-BE49-F238E27FC236}">
                <a16:creationId xmlns:a16="http://schemas.microsoft.com/office/drawing/2014/main" id="{D1C101F7-DA14-6483-4C21-2C9504D5EA21}"/>
              </a:ext>
            </a:extLst>
          </p:cNvPr>
          <p:cNvSpPr txBox="1"/>
          <p:nvPr/>
        </p:nvSpPr>
        <p:spPr>
          <a:xfrm>
            <a:off x="10462381" y="6486768"/>
            <a:ext cx="1732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n-US" dirty="0"/>
              <a:t>Ben</a:t>
            </a:r>
          </a:p>
        </p:txBody>
      </p:sp>
    </p:spTree>
    <p:extLst>
      <p:ext uri="{BB962C8B-B14F-4D97-AF65-F5344CB8AC3E}">
        <p14:creationId xmlns:p14="http://schemas.microsoft.com/office/powerpoint/2010/main" val="3731336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80FFA5A-B35F-DA7A-4AD0-A3D42D81A21C}"/>
              </a:ext>
            </a:extLst>
          </p:cNvPr>
          <p:cNvPicPr>
            <a:picLocks noGrp="1" noChangeAspect="1"/>
          </p:cNvPicPr>
          <p:nvPr>
            <p:ph idx="1"/>
          </p:nvPr>
        </p:nvPicPr>
        <p:blipFill>
          <a:blip r:embed="rId3"/>
          <a:stretch>
            <a:fillRect/>
          </a:stretch>
        </p:blipFill>
        <p:spPr>
          <a:xfrm>
            <a:off x="1296" y="-16703"/>
            <a:ext cx="8622195" cy="6872908"/>
          </a:xfrm>
        </p:spPr>
      </p:pic>
      <p:sp>
        <p:nvSpPr>
          <p:cNvPr id="7" name="TextBox 6">
            <a:extLst>
              <a:ext uri="{FF2B5EF4-FFF2-40B4-BE49-F238E27FC236}">
                <a16:creationId xmlns:a16="http://schemas.microsoft.com/office/drawing/2014/main" id="{D3FAAA21-7F1E-507E-A4DA-F761B02FB885}"/>
              </a:ext>
            </a:extLst>
          </p:cNvPr>
          <p:cNvSpPr txBox="1"/>
          <p:nvPr/>
        </p:nvSpPr>
        <p:spPr>
          <a:xfrm>
            <a:off x="10440051" y="6486768"/>
            <a:ext cx="1732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n-US"/>
              <a:t>Ben</a:t>
            </a:r>
          </a:p>
        </p:txBody>
      </p:sp>
      <p:sp>
        <p:nvSpPr>
          <p:cNvPr id="9" name="TextBox 8">
            <a:extLst>
              <a:ext uri="{FF2B5EF4-FFF2-40B4-BE49-F238E27FC236}">
                <a16:creationId xmlns:a16="http://schemas.microsoft.com/office/drawing/2014/main" id="{BB68F254-9C7E-1345-EF4B-209CD0228647}"/>
              </a:ext>
            </a:extLst>
          </p:cNvPr>
          <p:cNvSpPr txBox="1"/>
          <p:nvPr/>
        </p:nvSpPr>
        <p:spPr>
          <a:xfrm>
            <a:off x="9057861" y="448812"/>
            <a:ext cx="2743199"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cs typeface="Times New Roman"/>
              </a:rPr>
              <a:t>Albums categorized as “Country” had the highest number of physical album sales on average, while those categorized as “Indie Folk” and “Electric Pop” had the lowest, despite "Country Pop" track making up the majority of her discography.</a:t>
            </a:r>
          </a:p>
        </p:txBody>
      </p:sp>
      <p:pic>
        <p:nvPicPr>
          <p:cNvPr id="6" name="Picture 5" descr="A diagram of a group of circles&#10;&#10;Description automatically generated">
            <a:extLst>
              <a:ext uri="{FF2B5EF4-FFF2-40B4-BE49-F238E27FC236}">
                <a16:creationId xmlns:a16="http://schemas.microsoft.com/office/drawing/2014/main" id="{4404EFD1-BDD7-B118-5F24-2FD694E79E4A}"/>
              </a:ext>
            </a:extLst>
          </p:cNvPr>
          <p:cNvPicPr>
            <a:picLocks noChangeAspect="1"/>
          </p:cNvPicPr>
          <p:nvPr/>
        </p:nvPicPr>
        <p:blipFill>
          <a:blip r:embed="rId4"/>
          <a:stretch>
            <a:fillRect/>
          </a:stretch>
        </p:blipFill>
        <p:spPr>
          <a:xfrm>
            <a:off x="-3284" y="-7884"/>
            <a:ext cx="8625051" cy="6880335"/>
          </a:xfrm>
          <a:prstGeom prst="rect">
            <a:avLst/>
          </a:prstGeom>
        </p:spPr>
      </p:pic>
    </p:spTree>
    <p:extLst>
      <p:ext uri="{BB962C8B-B14F-4D97-AF65-F5344CB8AC3E}">
        <p14:creationId xmlns:p14="http://schemas.microsoft.com/office/powerpoint/2010/main" val="79694258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904CCAE-B28A-8E9F-DAFF-FCDD3358D128}"/>
              </a:ext>
            </a:extLst>
          </p:cNvPr>
          <p:cNvPicPr>
            <a:picLocks noGrp="1" noChangeAspect="1"/>
          </p:cNvPicPr>
          <p:nvPr>
            <p:ph idx="1"/>
          </p:nvPr>
        </p:nvPicPr>
        <p:blipFill>
          <a:blip r:embed="rId2"/>
          <a:srcRect t="6250"/>
          <a:stretch/>
        </p:blipFill>
        <p:spPr>
          <a:xfrm>
            <a:off x="20" y="10"/>
            <a:ext cx="12191980" cy="6857990"/>
          </a:xfrm>
          <a:prstGeom prst="rect">
            <a:avLst/>
          </a:prstGeom>
        </p:spPr>
      </p:pic>
      <p:sp>
        <p:nvSpPr>
          <p:cNvPr id="3" name="TextBox 2">
            <a:extLst>
              <a:ext uri="{FF2B5EF4-FFF2-40B4-BE49-F238E27FC236}">
                <a16:creationId xmlns:a16="http://schemas.microsoft.com/office/drawing/2014/main" id="{312FF61A-1B44-4370-33F7-6E852CF8D1B2}"/>
              </a:ext>
            </a:extLst>
          </p:cNvPr>
          <p:cNvSpPr txBox="1"/>
          <p:nvPr/>
        </p:nvSpPr>
        <p:spPr>
          <a:xfrm>
            <a:off x="0" y="6486768"/>
            <a:ext cx="1732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a:t>Ben</a:t>
            </a:r>
          </a:p>
        </p:txBody>
      </p:sp>
    </p:spTree>
    <p:extLst>
      <p:ext uri="{BB962C8B-B14F-4D97-AF65-F5344CB8AC3E}">
        <p14:creationId xmlns:p14="http://schemas.microsoft.com/office/powerpoint/2010/main" val="10964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A9097-84CD-4E46-C20A-378CCC86A67E}"/>
              </a:ext>
            </a:extLst>
          </p:cNvPr>
          <p:cNvSpPr>
            <a:spLocks noGrp="1"/>
          </p:cNvSpPr>
          <p:nvPr>
            <p:ph type="title"/>
          </p:nvPr>
        </p:nvSpPr>
        <p:spPr>
          <a:xfrm>
            <a:off x="960120" y="5029200"/>
            <a:ext cx="10268712" cy="1327554"/>
          </a:xfrm>
        </p:spPr>
        <p:txBody>
          <a:bodyPr>
            <a:normAutofit/>
          </a:bodyPr>
          <a:lstStyle/>
          <a:p>
            <a:r>
              <a:rPr lang="en-US"/>
              <a:t>Conclusion</a:t>
            </a:r>
          </a:p>
        </p:txBody>
      </p:sp>
      <p:sp>
        <p:nvSpPr>
          <p:cNvPr id="3" name="Content Placeholder 2">
            <a:extLst>
              <a:ext uri="{FF2B5EF4-FFF2-40B4-BE49-F238E27FC236}">
                <a16:creationId xmlns:a16="http://schemas.microsoft.com/office/drawing/2014/main" id="{4C926C83-A03B-98EA-0F2C-424EC1AD4577}"/>
              </a:ext>
            </a:extLst>
          </p:cNvPr>
          <p:cNvSpPr>
            <a:spLocks noGrp="1"/>
          </p:cNvSpPr>
          <p:nvPr>
            <p:ph idx="1"/>
          </p:nvPr>
        </p:nvSpPr>
        <p:spPr>
          <a:xfrm>
            <a:off x="960121" y="670241"/>
            <a:ext cx="4110022" cy="3593592"/>
          </a:xfrm>
        </p:spPr>
        <p:txBody>
          <a:bodyPr vert="horz" lIns="91440" tIns="45720" rIns="91440" bIns="45720" rtlCol="0" anchor="ctr">
            <a:normAutofit/>
          </a:bodyPr>
          <a:lstStyle/>
          <a:p>
            <a:pPr>
              <a:lnSpc>
                <a:spcPct val="91000"/>
              </a:lnSpc>
            </a:pPr>
            <a:r>
              <a:rPr lang="en-US" sz="1600"/>
              <a:t>These findings suggest that both musical attributes and perceived emotion play a role in shaping a track’s popularity and commercial impact within Taylor Swift’s body of work.</a:t>
            </a:r>
          </a:p>
          <a:p>
            <a:pPr>
              <a:lnSpc>
                <a:spcPct val="91000"/>
              </a:lnSpc>
            </a:pPr>
            <a:endParaRPr lang="en-US" sz="1600"/>
          </a:p>
          <a:p>
            <a:pPr>
              <a:lnSpc>
                <a:spcPct val="91000"/>
              </a:lnSpc>
            </a:pPr>
            <a:r>
              <a:rPr lang="en-US" sz="1600"/>
              <a:t>Taylor Swift is a statistically interesting artist whose discography covers a number of genres and whose career spans multiple decades. She is also an artist who has seen vast changes in technology responsible for significant shifts in consumers’ tastes and access to music.</a:t>
            </a:r>
          </a:p>
        </p:txBody>
      </p:sp>
      <p:pic>
        <p:nvPicPr>
          <p:cNvPr id="4" name="Picture 3" descr="A person with blonde hair and pink and blue hair&#10;&#10;Description automatically generated">
            <a:extLst>
              <a:ext uri="{FF2B5EF4-FFF2-40B4-BE49-F238E27FC236}">
                <a16:creationId xmlns:a16="http://schemas.microsoft.com/office/drawing/2014/main" id="{0BCE31C1-8FF3-FBC9-6831-7EB5410509E4}"/>
              </a:ext>
            </a:extLst>
          </p:cNvPr>
          <p:cNvPicPr>
            <a:picLocks noChangeAspect="1"/>
          </p:cNvPicPr>
          <p:nvPr/>
        </p:nvPicPr>
        <p:blipFill>
          <a:blip r:embed="rId2"/>
          <a:srcRect l="14102" r="19606" b="4"/>
          <a:stretch/>
        </p:blipFill>
        <p:spPr>
          <a:xfrm>
            <a:off x="6092952" y="10"/>
            <a:ext cx="3044952" cy="4593001"/>
          </a:xfrm>
          <a:prstGeom prst="rect">
            <a:avLst/>
          </a:prstGeom>
        </p:spPr>
      </p:pic>
      <p:pic>
        <p:nvPicPr>
          <p:cNvPr id="5" name="Picture 4" descr="A person holding a lighter&#10;&#10;Description automatically generated">
            <a:extLst>
              <a:ext uri="{FF2B5EF4-FFF2-40B4-BE49-F238E27FC236}">
                <a16:creationId xmlns:a16="http://schemas.microsoft.com/office/drawing/2014/main" id="{267A596A-63D6-ECBC-9A93-113852F974AD}"/>
              </a:ext>
            </a:extLst>
          </p:cNvPr>
          <p:cNvPicPr>
            <a:picLocks noChangeAspect="1"/>
          </p:cNvPicPr>
          <p:nvPr/>
        </p:nvPicPr>
        <p:blipFill>
          <a:blip r:embed="rId3"/>
          <a:srcRect l="21252" r="12257" b="4"/>
          <a:stretch/>
        </p:blipFill>
        <p:spPr>
          <a:xfrm>
            <a:off x="9137904" y="10"/>
            <a:ext cx="3054096" cy="4593001"/>
          </a:xfrm>
          <a:prstGeom prst="rect">
            <a:avLst/>
          </a:prstGeom>
        </p:spPr>
      </p:pic>
      <p:sp>
        <p:nvSpPr>
          <p:cNvPr id="7" name="TextBox 6">
            <a:extLst>
              <a:ext uri="{FF2B5EF4-FFF2-40B4-BE49-F238E27FC236}">
                <a16:creationId xmlns:a16="http://schemas.microsoft.com/office/drawing/2014/main" id="{1EB3543D-6228-EE38-5149-5A55C545D4A4}"/>
              </a:ext>
            </a:extLst>
          </p:cNvPr>
          <p:cNvSpPr txBox="1"/>
          <p:nvPr/>
        </p:nvSpPr>
        <p:spPr>
          <a:xfrm>
            <a:off x="10440051" y="6486768"/>
            <a:ext cx="1732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n-US" dirty="0">
                <a:solidFill>
                  <a:schemeClr val="bg1"/>
                </a:solidFill>
              </a:rPr>
              <a:t>Ben</a:t>
            </a:r>
          </a:p>
        </p:txBody>
      </p:sp>
    </p:spTree>
    <p:extLst>
      <p:ext uri="{BB962C8B-B14F-4D97-AF65-F5344CB8AC3E}">
        <p14:creationId xmlns:p14="http://schemas.microsoft.com/office/powerpoint/2010/main" val="105483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5BB74C-33FB-4335-8808-49E247F7B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1225106"/>
            <a:ext cx="8132066" cy="3788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F226DB-8BD8-E553-E5D3-27F9B9835479}"/>
              </a:ext>
            </a:extLst>
          </p:cNvPr>
          <p:cNvSpPr>
            <a:spLocks noGrp="1"/>
          </p:cNvSpPr>
          <p:nvPr>
            <p:ph type="title"/>
          </p:nvPr>
        </p:nvSpPr>
        <p:spPr>
          <a:xfrm>
            <a:off x="4703402" y="1841412"/>
            <a:ext cx="6406559" cy="2688020"/>
          </a:xfrm>
        </p:spPr>
        <p:txBody>
          <a:bodyPr vert="horz" lIns="91440" tIns="45720" rIns="91440" bIns="45720" rtlCol="0" anchor="b">
            <a:normAutofit/>
          </a:bodyPr>
          <a:lstStyle/>
          <a:p>
            <a:r>
              <a:rPr lang="en-US" sz="8800"/>
              <a:t>Thank You!</a:t>
            </a:r>
          </a:p>
        </p:txBody>
      </p:sp>
      <p:pic>
        <p:nvPicPr>
          <p:cNvPr id="7" name="Picture 6" descr="A person with braided hair&#10;&#10;Description automatically generated">
            <a:extLst>
              <a:ext uri="{FF2B5EF4-FFF2-40B4-BE49-F238E27FC236}">
                <a16:creationId xmlns:a16="http://schemas.microsoft.com/office/drawing/2014/main" id="{8909321D-2322-4F17-150D-B2C9F12D401D}"/>
              </a:ext>
            </a:extLst>
          </p:cNvPr>
          <p:cNvPicPr>
            <a:picLocks noChangeAspect="1"/>
          </p:cNvPicPr>
          <p:nvPr/>
        </p:nvPicPr>
        <p:blipFill>
          <a:blip r:embed="rId2"/>
          <a:srcRect l="3471" r="-4" b="-4"/>
          <a:stretch/>
        </p:blipFill>
        <p:spPr>
          <a:xfrm>
            <a:off x="574265" y="179570"/>
            <a:ext cx="3099975" cy="3248753"/>
          </a:xfrm>
          <a:prstGeom prst="rect">
            <a:avLst/>
          </a:prstGeom>
        </p:spPr>
      </p:pic>
      <p:pic>
        <p:nvPicPr>
          <p:cNvPr id="4" name="Content Placeholder 3" descr="A person standing in a forest&#10;&#10;Description automatically generated">
            <a:extLst>
              <a:ext uri="{FF2B5EF4-FFF2-40B4-BE49-F238E27FC236}">
                <a16:creationId xmlns:a16="http://schemas.microsoft.com/office/drawing/2014/main" id="{06267244-DD7D-25AF-14D0-0B72BABD90B8}"/>
              </a:ext>
            </a:extLst>
          </p:cNvPr>
          <p:cNvPicPr>
            <a:picLocks noGrp="1" noChangeAspect="1"/>
          </p:cNvPicPr>
          <p:nvPr>
            <p:ph idx="1"/>
          </p:nvPr>
        </p:nvPicPr>
        <p:blipFill>
          <a:blip r:embed="rId3"/>
          <a:srcRect r="3394" b="-4"/>
          <a:stretch/>
        </p:blipFill>
        <p:spPr>
          <a:xfrm>
            <a:off x="573295" y="3431081"/>
            <a:ext cx="3092380" cy="3222170"/>
          </a:xfrm>
          <a:prstGeom prst="rect">
            <a:avLst/>
          </a:prstGeom>
        </p:spPr>
      </p:pic>
    </p:spTree>
    <p:extLst>
      <p:ext uri="{BB962C8B-B14F-4D97-AF65-F5344CB8AC3E}">
        <p14:creationId xmlns:p14="http://schemas.microsoft.com/office/powerpoint/2010/main" val="3898957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F9A17-E4A5-91C3-8A49-C465312DB67F}"/>
              </a:ext>
            </a:extLst>
          </p:cNvPr>
          <p:cNvSpPr>
            <a:spLocks noGrp="1"/>
          </p:cNvSpPr>
          <p:nvPr>
            <p:ph type="title"/>
          </p:nvPr>
        </p:nvSpPr>
        <p:spPr>
          <a:xfrm>
            <a:off x="960120" y="317814"/>
            <a:ext cx="10268712" cy="1700784"/>
          </a:xfrm>
        </p:spPr>
        <p:txBody>
          <a:bodyPr>
            <a:normAutofit/>
          </a:bodyPr>
          <a:lstStyle/>
          <a:p>
            <a:r>
              <a:rPr lang="en-US"/>
              <a:t>Who is </a:t>
            </a:r>
            <a:r>
              <a:rPr lang="en-US" err="1"/>
              <a:t>taylor</a:t>
            </a:r>
            <a:r>
              <a:rPr lang="en-US"/>
              <a:t> swift?</a:t>
            </a:r>
          </a:p>
        </p:txBody>
      </p:sp>
      <p:sp>
        <p:nvSpPr>
          <p:cNvPr id="17" name="Content Placeholder 7">
            <a:extLst>
              <a:ext uri="{FF2B5EF4-FFF2-40B4-BE49-F238E27FC236}">
                <a16:creationId xmlns:a16="http://schemas.microsoft.com/office/drawing/2014/main" id="{6727381B-71F5-C74E-689B-0E6B8DC8AC13}"/>
              </a:ext>
            </a:extLst>
          </p:cNvPr>
          <p:cNvSpPr>
            <a:spLocks noGrp="1"/>
          </p:cNvSpPr>
          <p:nvPr>
            <p:ph idx="1"/>
          </p:nvPr>
        </p:nvSpPr>
        <p:spPr>
          <a:xfrm>
            <a:off x="960120" y="2587752"/>
            <a:ext cx="5869303" cy="3593592"/>
          </a:xfrm>
        </p:spPr>
        <p:txBody>
          <a:bodyPr vert="horz" lIns="91440" tIns="45720" rIns="91440" bIns="45720" rtlCol="0" anchor="t">
            <a:normAutofit/>
          </a:bodyPr>
          <a:lstStyle/>
          <a:p>
            <a:pPr marL="457200" indent="-457200">
              <a:buChar char="•"/>
            </a:pPr>
            <a:r>
              <a:rPr lang="en-US"/>
              <a:t>Just kidding</a:t>
            </a:r>
          </a:p>
        </p:txBody>
      </p:sp>
      <p:pic>
        <p:nvPicPr>
          <p:cNvPr id="4" name="Content Placeholder 3" descr="A person with long blonde hair&#10;&#10;Description automatically generated">
            <a:extLst>
              <a:ext uri="{FF2B5EF4-FFF2-40B4-BE49-F238E27FC236}">
                <a16:creationId xmlns:a16="http://schemas.microsoft.com/office/drawing/2014/main" id="{47C5531E-44D0-1884-0189-D825C059F2ED}"/>
              </a:ext>
            </a:extLst>
          </p:cNvPr>
          <p:cNvPicPr>
            <a:picLocks noChangeAspect="1"/>
          </p:cNvPicPr>
          <p:nvPr/>
        </p:nvPicPr>
        <p:blipFill>
          <a:blip r:embed="rId2"/>
          <a:srcRect r="2" b="1319"/>
          <a:stretch/>
        </p:blipFill>
        <p:spPr>
          <a:xfrm>
            <a:off x="7537704" y="2264989"/>
            <a:ext cx="4654296" cy="4593011"/>
          </a:xfrm>
          <a:prstGeom prst="rect">
            <a:avLst/>
          </a:prstGeom>
        </p:spPr>
      </p:pic>
      <p:sp>
        <p:nvSpPr>
          <p:cNvPr id="5" name="TextBox 4">
            <a:extLst>
              <a:ext uri="{FF2B5EF4-FFF2-40B4-BE49-F238E27FC236}">
                <a16:creationId xmlns:a16="http://schemas.microsoft.com/office/drawing/2014/main" id="{576EBDAB-A58D-2D82-0C72-6A1FA950C573}"/>
              </a:ext>
            </a:extLst>
          </p:cNvPr>
          <p:cNvSpPr txBox="1"/>
          <p:nvPr/>
        </p:nvSpPr>
        <p:spPr>
          <a:xfrm>
            <a:off x="0" y="6486768"/>
            <a:ext cx="25139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Ben</a:t>
            </a:r>
          </a:p>
        </p:txBody>
      </p:sp>
    </p:spTree>
    <p:extLst>
      <p:ext uri="{BB962C8B-B14F-4D97-AF65-F5344CB8AC3E}">
        <p14:creationId xmlns:p14="http://schemas.microsoft.com/office/powerpoint/2010/main" val="1699727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D4D0C-21EF-370A-3B9B-4B2DC2F98ABA}"/>
              </a:ext>
            </a:extLst>
          </p:cNvPr>
          <p:cNvSpPr>
            <a:spLocks noGrp="1"/>
          </p:cNvSpPr>
          <p:nvPr>
            <p:ph type="title"/>
          </p:nvPr>
        </p:nvSpPr>
        <p:spPr>
          <a:xfrm>
            <a:off x="5300811" y="317500"/>
            <a:ext cx="5927576" cy="1701800"/>
          </a:xfrm>
        </p:spPr>
        <p:txBody>
          <a:bodyPr>
            <a:normAutofit/>
          </a:bodyPr>
          <a:lstStyle/>
          <a:p>
            <a:r>
              <a:rPr lang="en-US" sz="5600"/>
              <a:t>About the dataset</a:t>
            </a:r>
          </a:p>
        </p:txBody>
      </p:sp>
      <p:pic>
        <p:nvPicPr>
          <p:cNvPr id="5" name="Picture 4" descr="A person with her hair blowing in the wind&#10;&#10;Description automatically generated">
            <a:extLst>
              <a:ext uri="{FF2B5EF4-FFF2-40B4-BE49-F238E27FC236}">
                <a16:creationId xmlns:a16="http://schemas.microsoft.com/office/drawing/2014/main" id="{0024858A-C0DB-8509-DA69-9F6212344CE1}"/>
              </a:ext>
            </a:extLst>
          </p:cNvPr>
          <p:cNvPicPr>
            <a:picLocks noChangeAspect="1"/>
          </p:cNvPicPr>
          <p:nvPr/>
        </p:nvPicPr>
        <p:blipFill>
          <a:blip r:embed="rId2"/>
          <a:srcRect l="18559" r="13869" b="-1"/>
          <a:stretch/>
        </p:blipFill>
        <p:spPr>
          <a:xfrm>
            <a:off x="20" y="10"/>
            <a:ext cx="4657324" cy="6857990"/>
          </a:xfrm>
          <a:prstGeom prst="rect">
            <a:avLst/>
          </a:prstGeom>
        </p:spPr>
      </p:pic>
      <p:sp>
        <p:nvSpPr>
          <p:cNvPr id="3" name="Content Placeholder 2">
            <a:extLst>
              <a:ext uri="{FF2B5EF4-FFF2-40B4-BE49-F238E27FC236}">
                <a16:creationId xmlns:a16="http://schemas.microsoft.com/office/drawing/2014/main" id="{560894B8-CF53-841A-593F-24E81705CBDA}"/>
              </a:ext>
            </a:extLst>
          </p:cNvPr>
          <p:cNvSpPr>
            <a:spLocks noGrp="1"/>
          </p:cNvSpPr>
          <p:nvPr>
            <p:ph idx="1"/>
          </p:nvPr>
        </p:nvSpPr>
        <p:spPr>
          <a:xfrm>
            <a:off x="5300810" y="2587625"/>
            <a:ext cx="5927577" cy="3594100"/>
          </a:xfrm>
        </p:spPr>
        <p:txBody>
          <a:bodyPr vert="horz" lIns="91440" tIns="45720" rIns="91440" bIns="45720" rtlCol="0" anchor="t">
            <a:normAutofit/>
          </a:bodyPr>
          <a:lstStyle/>
          <a:p>
            <a:pPr marL="457200" indent="-457200">
              <a:lnSpc>
                <a:spcPct val="91000"/>
              </a:lnSpc>
              <a:buChar char="•"/>
            </a:pPr>
            <a:r>
              <a:rPr lang="en-US" sz="2000" u="sng">
                <a:ea typeface="+mn-lt"/>
                <a:cs typeface="+mn-lt"/>
                <a:hlinkClick r:id="rId3"/>
              </a:rPr>
              <a:t>Taylor Swift Discography (TTPD included) dataset</a:t>
            </a:r>
            <a:r>
              <a:rPr lang="en-US" sz="2000">
                <a:ea typeface="+mn-lt"/>
                <a:cs typeface="+mn-lt"/>
              </a:rPr>
              <a:t> from Kaggle.</a:t>
            </a:r>
          </a:p>
          <a:p>
            <a:pPr marL="457200" indent="-457200">
              <a:lnSpc>
                <a:spcPct val="91000"/>
              </a:lnSpc>
              <a:buChar char="•"/>
            </a:pPr>
            <a:r>
              <a:rPr lang="en-US" sz="2000">
                <a:ea typeface="+mn-lt"/>
                <a:cs typeface="+mn-lt"/>
              </a:rPr>
              <a:t>For context, TTPD stands for </a:t>
            </a:r>
            <a:r>
              <a:rPr lang="en-US" sz="2000" i="1">
                <a:ea typeface="+mn-lt"/>
                <a:cs typeface="+mn-lt"/>
              </a:rPr>
              <a:t>The Tortured Poets Department</a:t>
            </a:r>
            <a:r>
              <a:rPr lang="en-US" sz="2000">
                <a:ea typeface="+mn-lt"/>
                <a:cs typeface="+mn-lt"/>
              </a:rPr>
              <a:t>, Taylor Swift’s latest album.</a:t>
            </a:r>
          </a:p>
          <a:p>
            <a:pPr marL="457200" indent="-457200">
              <a:lnSpc>
                <a:spcPct val="91000"/>
              </a:lnSpc>
              <a:buChar char="•"/>
            </a:pPr>
            <a:r>
              <a:rPr lang="en-US" sz="2000">
                <a:latin typeface="Franklin Gothic Medium"/>
                <a:ea typeface="+mn-lt"/>
                <a:cs typeface="Times New Roman"/>
              </a:rPr>
              <a:t>Regularly updated dataset by Kaggle user Delfina Oliva. It was last updated on September 24. </a:t>
            </a:r>
          </a:p>
          <a:p>
            <a:pPr marL="457200" indent="-457200">
              <a:lnSpc>
                <a:spcPct val="91000"/>
              </a:lnSpc>
              <a:buChar char="•"/>
            </a:pPr>
            <a:r>
              <a:rPr lang="en-US" sz="2000">
                <a:latin typeface="Franklin Gothic Medium"/>
                <a:ea typeface="+mn-lt"/>
                <a:cs typeface="Times New Roman"/>
              </a:rPr>
              <a:t>Gathers data from Spotify, </a:t>
            </a:r>
            <a:r>
              <a:rPr lang="en-US" sz="2000" err="1">
                <a:latin typeface="Franklin Gothic Medium"/>
                <a:ea typeface="+mn-lt"/>
                <a:cs typeface="Times New Roman"/>
              </a:rPr>
              <a:t>Youtube</a:t>
            </a:r>
            <a:r>
              <a:rPr lang="en-US" sz="2000">
                <a:latin typeface="Franklin Gothic Medium"/>
                <a:ea typeface="+mn-lt"/>
                <a:cs typeface="Times New Roman"/>
              </a:rPr>
              <a:t>, and Wikipedia.</a:t>
            </a:r>
            <a:endParaRPr lang="en-US" sz="2000">
              <a:latin typeface="Franklin Gothic Medium"/>
              <a:ea typeface="+mn-lt"/>
              <a:cs typeface="+mn-lt"/>
            </a:endParaRPr>
          </a:p>
          <a:p>
            <a:pPr marL="457200" indent="-457200">
              <a:lnSpc>
                <a:spcPct val="91000"/>
              </a:lnSpc>
              <a:buChar char="•"/>
            </a:pPr>
            <a:endParaRPr lang="en-US" sz="2000">
              <a:ea typeface="+mn-lt"/>
              <a:cs typeface="+mn-lt"/>
            </a:endParaRPr>
          </a:p>
        </p:txBody>
      </p:sp>
      <p:sp>
        <p:nvSpPr>
          <p:cNvPr id="4" name="TextBox 3">
            <a:extLst>
              <a:ext uri="{FF2B5EF4-FFF2-40B4-BE49-F238E27FC236}">
                <a16:creationId xmlns:a16="http://schemas.microsoft.com/office/drawing/2014/main" id="{4266E237-D1F4-A768-B981-6CD01EA35BD8}"/>
              </a:ext>
            </a:extLst>
          </p:cNvPr>
          <p:cNvSpPr txBox="1"/>
          <p:nvPr/>
        </p:nvSpPr>
        <p:spPr>
          <a:xfrm>
            <a:off x="10459590" y="6486768"/>
            <a:ext cx="1732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n-US"/>
              <a:t>Luci</a:t>
            </a:r>
          </a:p>
        </p:txBody>
      </p:sp>
    </p:spTree>
    <p:extLst>
      <p:ext uri="{BB962C8B-B14F-4D97-AF65-F5344CB8AC3E}">
        <p14:creationId xmlns:p14="http://schemas.microsoft.com/office/powerpoint/2010/main" val="280264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D4D0C-21EF-370A-3B9B-4B2DC2F98ABA}"/>
              </a:ext>
            </a:extLst>
          </p:cNvPr>
          <p:cNvSpPr>
            <a:spLocks noGrp="1"/>
          </p:cNvSpPr>
          <p:nvPr>
            <p:ph type="title"/>
          </p:nvPr>
        </p:nvSpPr>
        <p:spPr>
          <a:xfrm>
            <a:off x="960120" y="317814"/>
            <a:ext cx="10268712" cy="1700784"/>
          </a:xfrm>
        </p:spPr>
        <p:txBody>
          <a:bodyPr>
            <a:normAutofit/>
          </a:bodyPr>
          <a:lstStyle/>
          <a:p>
            <a:r>
              <a:rPr lang="en-US"/>
              <a:t>About the dataset (cont.)</a:t>
            </a:r>
          </a:p>
        </p:txBody>
      </p:sp>
      <p:sp>
        <p:nvSpPr>
          <p:cNvPr id="3" name="Content Placeholder 2">
            <a:extLst>
              <a:ext uri="{FF2B5EF4-FFF2-40B4-BE49-F238E27FC236}">
                <a16:creationId xmlns:a16="http://schemas.microsoft.com/office/drawing/2014/main" id="{560894B8-CF53-841A-593F-24E81705CBDA}"/>
              </a:ext>
            </a:extLst>
          </p:cNvPr>
          <p:cNvSpPr>
            <a:spLocks noGrp="1"/>
          </p:cNvSpPr>
          <p:nvPr>
            <p:ph idx="1"/>
          </p:nvPr>
        </p:nvSpPr>
        <p:spPr>
          <a:xfrm>
            <a:off x="2736" y="2763598"/>
            <a:ext cx="7497507" cy="3593592"/>
          </a:xfrm>
        </p:spPr>
        <p:txBody>
          <a:bodyPr vert="horz" lIns="91440" tIns="45720" rIns="91440" bIns="45720" rtlCol="0" anchor="t">
            <a:noAutofit/>
          </a:bodyPr>
          <a:lstStyle/>
          <a:p>
            <a:pPr marL="457200" indent="-457200">
              <a:lnSpc>
                <a:spcPct val="91000"/>
              </a:lnSpc>
              <a:buChar char="•"/>
            </a:pPr>
            <a:r>
              <a:rPr lang="en-US" sz="1550"/>
              <a:t>28 columns total. Explanations for the ones that aren't self-explanatory:</a:t>
            </a:r>
            <a:endParaRPr lang="en-US" sz="1550" u="sng"/>
          </a:p>
          <a:p>
            <a:pPr lvl="1" indent="0">
              <a:lnSpc>
                <a:spcPct val="91000"/>
              </a:lnSpc>
              <a:buFont typeface="Courier New" panose="020B0604020202020204" pitchFamily="34" charset="0"/>
              <a:buChar char="o"/>
            </a:pPr>
            <a:r>
              <a:rPr lang="en-US" sz="1550" b="1">
                <a:ea typeface="+mn-lt"/>
                <a:cs typeface="+mn-lt"/>
              </a:rPr>
              <a:t>ID</a:t>
            </a:r>
            <a:r>
              <a:rPr lang="en-US" sz="1550">
                <a:ea typeface="+mn-lt"/>
                <a:cs typeface="+mn-lt"/>
              </a:rPr>
              <a:t> - unique identifier for each track</a:t>
            </a:r>
          </a:p>
          <a:p>
            <a:pPr lvl="1" indent="0">
              <a:lnSpc>
                <a:spcPct val="91000"/>
              </a:lnSpc>
              <a:buFont typeface="Courier New" panose="020B0604020202020204" pitchFamily="34" charset="0"/>
              <a:buChar char="o"/>
            </a:pPr>
            <a:r>
              <a:rPr lang="en-US" sz="1550" b="1" err="1">
                <a:ea typeface="+mn-lt"/>
                <a:cs typeface="+mn-lt"/>
              </a:rPr>
              <a:t>duration_ms</a:t>
            </a:r>
            <a:r>
              <a:rPr lang="en-US" sz="1550" b="1">
                <a:ea typeface="+mn-lt"/>
                <a:cs typeface="+mn-lt"/>
              </a:rPr>
              <a:t> </a:t>
            </a:r>
            <a:r>
              <a:rPr lang="en-US" sz="1550">
                <a:ea typeface="+mn-lt"/>
                <a:cs typeface="+mn-lt"/>
              </a:rPr>
              <a:t>- the duration of the track in milliseconds</a:t>
            </a:r>
          </a:p>
          <a:p>
            <a:pPr lvl="1" indent="0">
              <a:lnSpc>
                <a:spcPct val="91000"/>
              </a:lnSpc>
              <a:buFont typeface="Courier New" panose="020B0604020202020204" pitchFamily="34" charset="0"/>
              <a:buChar char="o"/>
            </a:pPr>
            <a:r>
              <a:rPr lang="en-US" sz="1550" b="1" err="1">
                <a:ea typeface="+mn-lt"/>
                <a:cs typeface="+mn-lt"/>
              </a:rPr>
              <a:t>videoclip_views</a:t>
            </a:r>
            <a:r>
              <a:rPr lang="en-US" sz="1550" b="1">
                <a:ea typeface="+mn-lt"/>
                <a:cs typeface="+mn-lt"/>
              </a:rPr>
              <a:t> </a:t>
            </a:r>
            <a:r>
              <a:rPr lang="en-US" sz="1550">
                <a:ea typeface="+mn-lt"/>
                <a:cs typeface="+mn-lt"/>
              </a:rPr>
              <a:t>- the number of views of the track's videoclip on YouTube</a:t>
            </a:r>
          </a:p>
          <a:p>
            <a:pPr lvl="1" indent="0">
              <a:lnSpc>
                <a:spcPct val="91000"/>
              </a:lnSpc>
              <a:buFont typeface="Courier New" panose="020B0604020202020204" pitchFamily="34" charset="0"/>
              <a:buChar char="o"/>
            </a:pPr>
            <a:r>
              <a:rPr lang="en-US" sz="1550" b="1" err="1">
                <a:ea typeface="+mn-lt"/>
                <a:cs typeface="+mn-lt"/>
              </a:rPr>
              <a:t>spotify_streams</a:t>
            </a:r>
            <a:r>
              <a:rPr lang="en-US" sz="1550">
                <a:ea typeface="+mn-lt"/>
                <a:cs typeface="+mn-lt"/>
              </a:rPr>
              <a:t> - the number of streams (listens) the track has on Spotify</a:t>
            </a:r>
          </a:p>
          <a:p>
            <a:pPr lvl="1" indent="0">
              <a:lnSpc>
                <a:spcPct val="91000"/>
              </a:lnSpc>
              <a:buFont typeface="Courier New" panose="020B0604020202020204" pitchFamily="34" charset="0"/>
              <a:buChar char="o"/>
            </a:pPr>
            <a:r>
              <a:rPr lang="en-US" sz="1550" b="1" err="1">
                <a:ea typeface="+mn-lt"/>
                <a:cs typeface="+mn-lt"/>
              </a:rPr>
              <a:t>spotify_global_peak</a:t>
            </a:r>
            <a:r>
              <a:rPr lang="en-US" sz="1550" b="1">
                <a:ea typeface="+mn-lt"/>
                <a:cs typeface="+mn-lt"/>
              </a:rPr>
              <a:t> </a:t>
            </a:r>
            <a:r>
              <a:rPr lang="en-US" sz="1550">
                <a:ea typeface="+mn-lt"/>
                <a:cs typeface="+mn-lt"/>
              </a:rPr>
              <a:t>- the highest global ranking the track achieved on Spotify charts</a:t>
            </a:r>
          </a:p>
          <a:p>
            <a:pPr lvl="1" indent="0">
              <a:lnSpc>
                <a:spcPct val="91000"/>
              </a:lnSpc>
              <a:buFont typeface="Courier New" panose="020B0604020202020204" pitchFamily="34" charset="0"/>
              <a:buChar char="o"/>
            </a:pPr>
            <a:r>
              <a:rPr lang="en-US" sz="1550" b="1" err="1">
                <a:ea typeface="+mn-lt"/>
                <a:cs typeface="+mn-lt"/>
              </a:rPr>
              <a:t>track_number</a:t>
            </a:r>
            <a:r>
              <a:rPr lang="en-US" sz="1550" b="1">
                <a:ea typeface="+mn-lt"/>
                <a:cs typeface="+mn-lt"/>
              </a:rPr>
              <a:t> </a:t>
            </a:r>
            <a:r>
              <a:rPr lang="en-US" sz="1550">
                <a:ea typeface="+mn-lt"/>
                <a:cs typeface="+mn-lt"/>
              </a:rPr>
              <a:t>- the order the song appears on it's album</a:t>
            </a:r>
          </a:p>
          <a:p>
            <a:pPr lvl="1" indent="0">
              <a:lnSpc>
                <a:spcPct val="91000"/>
              </a:lnSpc>
              <a:buFont typeface="Courier New" panose="020B0604020202020204" pitchFamily="34" charset="0"/>
              <a:buChar char="o"/>
            </a:pPr>
            <a:r>
              <a:rPr lang="en-US" sz="1550" b="1" err="1">
                <a:ea typeface="+mn-lt"/>
                <a:cs typeface="+mn-lt"/>
              </a:rPr>
              <a:t>album_physical_sales</a:t>
            </a:r>
            <a:r>
              <a:rPr lang="en-US" sz="1550" b="1">
                <a:ea typeface="+mn-lt"/>
                <a:cs typeface="+mn-lt"/>
              </a:rPr>
              <a:t> </a:t>
            </a:r>
            <a:r>
              <a:rPr lang="en-US" sz="1550">
                <a:ea typeface="+mn-lt"/>
                <a:cs typeface="+mn-lt"/>
              </a:rPr>
              <a:t>- the physical sales of the album</a:t>
            </a:r>
          </a:p>
          <a:p>
            <a:pPr lvl="1" indent="0">
              <a:lnSpc>
                <a:spcPct val="91000"/>
              </a:lnSpc>
              <a:buFont typeface="Courier New" panose="020B0604020202020204" pitchFamily="34" charset="0"/>
              <a:buChar char="o"/>
            </a:pPr>
            <a:r>
              <a:rPr lang="en-US" sz="1550" b="1" err="1">
                <a:ea typeface="+mn-lt"/>
                <a:cs typeface="+mn-lt"/>
              </a:rPr>
              <a:t>acousticness</a:t>
            </a:r>
            <a:r>
              <a:rPr lang="en-US" sz="1550">
                <a:ea typeface="+mn-lt"/>
                <a:cs typeface="+mn-lt"/>
              </a:rPr>
              <a:t> - a measure of how acoustic the track is (0 to 1)</a:t>
            </a:r>
          </a:p>
          <a:p>
            <a:pPr marL="731520" lvl="1">
              <a:lnSpc>
                <a:spcPct val="91000"/>
              </a:lnSpc>
              <a:buFont typeface="Courier New" panose="020B0604020202020204" pitchFamily="34" charset="0"/>
              <a:buChar char="o"/>
            </a:pPr>
            <a:endParaRPr lang="en-US" sz="1100">
              <a:ea typeface="+mn-lt"/>
              <a:cs typeface="+mn-lt"/>
            </a:endParaRPr>
          </a:p>
          <a:p>
            <a:pPr marL="457200" indent="-457200">
              <a:lnSpc>
                <a:spcPct val="91000"/>
              </a:lnSpc>
              <a:buChar char="•"/>
            </a:pPr>
            <a:endParaRPr lang="en-US" sz="1100">
              <a:ea typeface="+mn-lt"/>
              <a:cs typeface="+mn-lt"/>
            </a:endParaRPr>
          </a:p>
        </p:txBody>
      </p:sp>
      <p:pic>
        <p:nvPicPr>
          <p:cNvPr id="5" name="Picture 4" descr="A person in a purple dress&#10;&#10;Description automatically generated">
            <a:extLst>
              <a:ext uri="{FF2B5EF4-FFF2-40B4-BE49-F238E27FC236}">
                <a16:creationId xmlns:a16="http://schemas.microsoft.com/office/drawing/2014/main" id="{E521DA2C-B673-2BF9-996B-D169D62AE63E}"/>
              </a:ext>
            </a:extLst>
          </p:cNvPr>
          <p:cNvPicPr>
            <a:picLocks noChangeAspect="1"/>
          </p:cNvPicPr>
          <p:nvPr/>
        </p:nvPicPr>
        <p:blipFill>
          <a:blip r:embed="rId2"/>
          <a:srcRect r="2" b="1319"/>
          <a:stretch/>
        </p:blipFill>
        <p:spPr>
          <a:xfrm>
            <a:off x="7537704" y="2264989"/>
            <a:ext cx="4654296" cy="4593011"/>
          </a:xfrm>
          <a:prstGeom prst="rect">
            <a:avLst/>
          </a:prstGeom>
        </p:spPr>
      </p:pic>
      <p:sp>
        <p:nvSpPr>
          <p:cNvPr id="4" name="TextBox 3">
            <a:extLst>
              <a:ext uri="{FF2B5EF4-FFF2-40B4-BE49-F238E27FC236}">
                <a16:creationId xmlns:a16="http://schemas.microsoft.com/office/drawing/2014/main" id="{4266E237-D1F4-A768-B981-6CD01EA35BD8}"/>
              </a:ext>
            </a:extLst>
          </p:cNvPr>
          <p:cNvSpPr txBox="1"/>
          <p:nvPr/>
        </p:nvSpPr>
        <p:spPr>
          <a:xfrm>
            <a:off x="0" y="6486768"/>
            <a:ext cx="1732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a:t>Ben</a:t>
            </a:r>
          </a:p>
        </p:txBody>
      </p:sp>
    </p:spTree>
    <p:extLst>
      <p:ext uri="{BB962C8B-B14F-4D97-AF65-F5344CB8AC3E}">
        <p14:creationId xmlns:p14="http://schemas.microsoft.com/office/powerpoint/2010/main" val="335041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D4D0C-21EF-370A-3B9B-4B2DC2F98ABA}"/>
              </a:ext>
            </a:extLst>
          </p:cNvPr>
          <p:cNvSpPr>
            <a:spLocks noGrp="1"/>
          </p:cNvSpPr>
          <p:nvPr>
            <p:ph type="title"/>
          </p:nvPr>
        </p:nvSpPr>
        <p:spPr>
          <a:xfrm>
            <a:off x="5300811" y="317500"/>
            <a:ext cx="5927576" cy="1701800"/>
          </a:xfrm>
        </p:spPr>
        <p:txBody>
          <a:bodyPr>
            <a:normAutofit/>
          </a:bodyPr>
          <a:lstStyle/>
          <a:p>
            <a:r>
              <a:rPr lang="en-US" sz="5600"/>
              <a:t>About the dataset (cont.)</a:t>
            </a:r>
          </a:p>
        </p:txBody>
      </p:sp>
      <p:pic>
        <p:nvPicPr>
          <p:cNvPr id="5" name="Picture 4" descr="A person in a brown hat&#10;&#10;Description automatically generated">
            <a:extLst>
              <a:ext uri="{FF2B5EF4-FFF2-40B4-BE49-F238E27FC236}">
                <a16:creationId xmlns:a16="http://schemas.microsoft.com/office/drawing/2014/main" id="{4EF53684-0816-83BC-EC71-24FE4A47C082}"/>
              </a:ext>
            </a:extLst>
          </p:cNvPr>
          <p:cNvPicPr>
            <a:picLocks noChangeAspect="1"/>
          </p:cNvPicPr>
          <p:nvPr/>
        </p:nvPicPr>
        <p:blipFill>
          <a:blip r:embed="rId2"/>
          <a:srcRect l="15795" r="16295"/>
          <a:stretch/>
        </p:blipFill>
        <p:spPr>
          <a:xfrm>
            <a:off x="20" y="10"/>
            <a:ext cx="4657324" cy="6857990"/>
          </a:xfrm>
          <a:prstGeom prst="rect">
            <a:avLst/>
          </a:prstGeom>
        </p:spPr>
      </p:pic>
      <p:sp>
        <p:nvSpPr>
          <p:cNvPr id="3" name="Content Placeholder 2">
            <a:extLst>
              <a:ext uri="{FF2B5EF4-FFF2-40B4-BE49-F238E27FC236}">
                <a16:creationId xmlns:a16="http://schemas.microsoft.com/office/drawing/2014/main" id="{560894B8-CF53-841A-593F-24E81705CBDA}"/>
              </a:ext>
            </a:extLst>
          </p:cNvPr>
          <p:cNvSpPr>
            <a:spLocks noGrp="1"/>
          </p:cNvSpPr>
          <p:nvPr>
            <p:ph idx="1"/>
          </p:nvPr>
        </p:nvSpPr>
        <p:spPr>
          <a:xfrm>
            <a:off x="4669068" y="2379215"/>
            <a:ext cx="7503677" cy="3594100"/>
          </a:xfrm>
        </p:spPr>
        <p:txBody>
          <a:bodyPr vert="horz" lIns="91440" tIns="45720" rIns="91440" bIns="45720" rtlCol="0" anchor="t">
            <a:noAutofit/>
          </a:bodyPr>
          <a:lstStyle/>
          <a:p>
            <a:pPr marL="285750" indent="-285750">
              <a:lnSpc>
                <a:spcPct val="91000"/>
              </a:lnSpc>
              <a:buFont typeface="Symbol"/>
              <a:buChar char="•"/>
            </a:pPr>
            <a:r>
              <a:rPr lang="en-US" sz="1200" b="1">
                <a:ea typeface="+mn-lt"/>
                <a:cs typeface="+mn-lt"/>
              </a:rPr>
              <a:t>danceability</a:t>
            </a:r>
            <a:r>
              <a:rPr lang="en-US" sz="1200">
                <a:ea typeface="+mn-lt"/>
                <a:cs typeface="+mn-lt"/>
              </a:rPr>
              <a:t> - a measure of how suitable the track is for dancing (0 to 1) based on a combination of musical elements including rhythm stability, tempo and beat</a:t>
            </a:r>
          </a:p>
          <a:p>
            <a:pPr marL="285750" indent="-285750">
              <a:lnSpc>
                <a:spcPct val="91000"/>
              </a:lnSpc>
              <a:buFont typeface="Symbol"/>
              <a:buChar char="•"/>
            </a:pPr>
            <a:r>
              <a:rPr lang="en-US" sz="1200" b="1">
                <a:ea typeface="+mn-lt"/>
                <a:cs typeface="+mn-lt"/>
              </a:rPr>
              <a:t>energy</a:t>
            </a:r>
            <a:r>
              <a:rPr lang="en-US" sz="1200">
                <a:ea typeface="+mn-lt"/>
                <a:cs typeface="+mn-lt"/>
              </a:rPr>
              <a:t> - the intensity and activity level of the track (0 to 1). Typically, energetic tracks feel fast, loud, and noisy</a:t>
            </a:r>
          </a:p>
          <a:p>
            <a:pPr marL="285750" indent="-285750">
              <a:lnSpc>
                <a:spcPct val="91000"/>
              </a:lnSpc>
              <a:buFont typeface="Symbol"/>
              <a:buChar char="•"/>
            </a:pPr>
            <a:r>
              <a:rPr lang="en-US" sz="1200" b="1" err="1">
                <a:ea typeface="+mn-lt"/>
                <a:cs typeface="+mn-lt"/>
              </a:rPr>
              <a:t>instrumentalness</a:t>
            </a:r>
            <a:r>
              <a:rPr lang="en-US" sz="1200">
                <a:ea typeface="+mn-lt"/>
                <a:cs typeface="+mn-lt"/>
              </a:rPr>
              <a:t> - a measure of how much of the track is instrumental (0 to 1). The closer the </a:t>
            </a:r>
            <a:r>
              <a:rPr lang="en-US" sz="1200" err="1">
                <a:ea typeface="+mn-lt"/>
                <a:cs typeface="+mn-lt"/>
              </a:rPr>
              <a:t>instrumentalness</a:t>
            </a:r>
            <a:r>
              <a:rPr lang="en-US" sz="1200">
                <a:ea typeface="+mn-lt"/>
                <a:cs typeface="+mn-lt"/>
              </a:rPr>
              <a:t> value is to 1.0, the greater likelihood the track contains no vocal content</a:t>
            </a:r>
          </a:p>
          <a:p>
            <a:pPr marL="285750" indent="-285750">
              <a:lnSpc>
                <a:spcPct val="91000"/>
              </a:lnSpc>
              <a:buFont typeface="Symbol"/>
              <a:buChar char="•"/>
            </a:pPr>
            <a:r>
              <a:rPr lang="en-US" sz="1200" b="1">
                <a:ea typeface="+mn-lt"/>
                <a:cs typeface="+mn-lt"/>
              </a:rPr>
              <a:t>liveness </a:t>
            </a:r>
            <a:r>
              <a:rPr lang="en-US" sz="1200">
                <a:ea typeface="+mn-lt"/>
                <a:cs typeface="+mn-lt"/>
              </a:rPr>
              <a:t>- a measure of how "live" the track feels, indicating audience presence (0 to 1). Tracks with higher liveness values are more likely to have been performed in a live setting</a:t>
            </a:r>
          </a:p>
          <a:p>
            <a:pPr marL="285750" indent="-285750">
              <a:lnSpc>
                <a:spcPct val="91000"/>
              </a:lnSpc>
              <a:buFont typeface="Symbol"/>
              <a:buChar char="•"/>
            </a:pPr>
            <a:r>
              <a:rPr lang="en-US" sz="1200" b="1">
                <a:ea typeface="+mn-lt"/>
                <a:cs typeface="+mn-lt"/>
              </a:rPr>
              <a:t>loudness</a:t>
            </a:r>
            <a:r>
              <a:rPr lang="en-US" sz="1200">
                <a:ea typeface="+mn-lt"/>
                <a:cs typeface="+mn-lt"/>
              </a:rPr>
              <a:t> - the overall loudness of the track in decibels (dB). Loudness is the quality of a sound that is the primary psychological correlate of physical strength (amplitude). Values typically range between -60 and 0 </a:t>
            </a:r>
            <a:r>
              <a:rPr lang="en-US" sz="1200" err="1">
                <a:ea typeface="+mn-lt"/>
                <a:cs typeface="+mn-lt"/>
              </a:rPr>
              <a:t>db</a:t>
            </a:r>
            <a:endParaRPr lang="en-US" sz="1200">
              <a:ea typeface="+mn-lt"/>
              <a:cs typeface="+mn-lt"/>
            </a:endParaRPr>
          </a:p>
          <a:p>
            <a:pPr marL="285750" indent="-285750">
              <a:lnSpc>
                <a:spcPct val="91000"/>
              </a:lnSpc>
              <a:buFont typeface="Symbol"/>
              <a:buChar char="•"/>
            </a:pPr>
            <a:r>
              <a:rPr lang="en-US" sz="1200" b="1" err="1">
                <a:ea typeface="+mn-lt"/>
                <a:cs typeface="+mn-lt"/>
              </a:rPr>
              <a:t>speechiness</a:t>
            </a:r>
            <a:r>
              <a:rPr lang="en-US" sz="1200" b="1">
                <a:ea typeface="+mn-lt"/>
                <a:cs typeface="+mn-lt"/>
              </a:rPr>
              <a:t> </a:t>
            </a:r>
            <a:r>
              <a:rPr lang="en-US" sz="1200">
                <a:ea typeface="+mn-lt"/>
                <a:cs typeface="+mn-lt"/>
              </a:rPr>
              <a:t>- a measure of the amount of spoken words in the track (0 to 1). The more exclusively speech-like the recording (e.g. talk show, audio book, poetry), the closer to 1.0 the attribute value</a:t>
            </a:r>
          </a:p>
          <a:p>
            <a:pPr marL="285750" indent="-285750">
              <a:lnSpc>
                <a:spcPct val="91000"/>
              </a:lnSpc>
              <a:buFont typeface="Symbol"/>
              <a:buChar char="•"/>
            </a:pPr>
            <a:r>
              <a:rPr lang="en-US" sz="1200" b="1">
                <a:ea typeface="+mn-lt"/>
                <a:cs typeface="+mn-lt"/>
              </a:rPr>
              <a:t>tempo</a:t>
            </a:r>
            <a:r>
              <a:rPr lang="en-US" sz="1200">
                <a:ea typeface="+mn-lt"/>
                <a:cs typeface="+mn-lt"/>
              </a:rPr>
              <a:t> - the tempo or speed of the track in beats per minute (BPM). Tempo is the speed or pace of a given piece and derives directly from the average beat duration</a:t>
            </a:r>
          </a:p>
          <a:p>
            <a:pPr marL="285750" indent="-285750">
              <a:lnSpc>
                <a:spcPct val="91000"/>
              </a:lnSpc>
              <a:buFont typeface="Symbol"/>
              <a:buChar char="•"/>
            </a:pPr>
            <a:r>
              <a:rPr lang="en-US" sz="1200" b="1">
                <a:ea typeface="+mn-lt"/>
                <a:cs typeface="+mn-lt"/>
              </a:rPr>
              <a:t>valence </a:t>
            </a:r>
            <a:r>
              <a:rPr lang="en-US" sz="1200">
                <a:ea typeface="+mn-lt"/>
                <a:cs typeface="+mn-lt"/>
              </a:rPr>
              <a:t>- a measure of how positive or negative the track sounds (0 to 1). Tracks with high valence sound more positive</a:t>
            </a:r>
          </a:p>
          <a:p>
            <a:pPr>
              <a:lnSpc>
                <a:spcPct val="91000"/>
              </a:lnSpc>
              <a:buFont typeface="Symbol" panose="020B0604020202020204" pitchFamily="34" charset="0"/>
            </a:pPr>
            <a:endParaRPr lang="en-US" sz="600">
              <a:latin typeface="Times New Roman"/>
              <a:ea typeface="+mn-lt"/>
              <a:cs typeface="Times New Roman"/>
            </a:endParaRPr>
          </a:p>
          <a:p>
            <a:pPr marL="457200" indent="-457200">
              <a:lnSpc>
                <a:spcPct val="91000"/>
              </a:lnSpc>
              <a:buFont typeface="Arial" panose="020B0604020202020204" pitchFamily="34" charset="0"/>
              <a:buChar char="•"/>
            </a:pPr>
            <a:endParaRPr lang="en-US" sz="600">
              <a:ea typeface="+mn-lt"/>
              <a:cs typeface="+mn-lt"/>
            </a:endParaRPr>
          </a:p>
          <a:p>
            <a:pPr marL="731520" lvl="1">
              <a:lnSpc>
                <a:spcPct val="91000"/>
              </a:lnSpc>
              <a:buFont typeface="Courier New" panose="020B0604020202020204" pitchFamily="34" charset="0"/>
              <a:buChar char="o"/>
            </a:pPr>
            <a:endParaRPr lang="en-US" sz="600">
              <a:ea typeface="+mn-lt"/>
              <a:cs typeface="+mn-lt"/>
            </a:endParaRPr>
          </a:p>
          <a:p>
            <a:pPr marL="457200" indent="-457200">
              <a:lnSpc>
                <a:spcPct val="91000"/>
              </a:lnSpc>
              <a:buChar char="•"/>
            </a:pPr>
            <a:endParaRPr lang="en-US" sz="600">
              <a:ea typeface="+mn-lt"/>
              <a:cs typeface="+mn-lt"/>
            </a:endParaRPr>
          </a:p>
        </p:txBody>
      </p:sp>
      <p:sp>
        <p:nvSpPr>
          <p:cNvPr id="4" name="TextBox 3">
            <a:extLst>
              <a:ext uri="{FF2B5EF4-FFF2-40B4-BE49-F238E27FC236}">
                <a16:creationId xmlns:a16="http://schemas.microsoft.com/office/drawing/2014/main" id="{4266E237-D1F4-A768-B981-6CD01EA35BD8}"/>
              </a:ext>
            </a:extLst>
          </p:cNvPr>
          <p:cNvSpPr txBox="1"/>
          <p:nvPr/>
        </p:nvSpPr>
        <p:spPr>
          <a:xfrm>
            <a:off x="10440051" y="6486768"/>
            <a:ext cx="1732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n-US"/>
              <a:t>Luci</a:t>
            </a:r>
          </a:p>
        </p:txBody>
      </p:sp>
    </p:spTree>
    <p:extLst>
      <p:ext uri="{BB962C8B-B14F-4D97-AF65-F5344CB8AC3E}">
        <p14:creationId xmlns:p14="http://schemas.microsoft.com/office/powerpoint/2010/main" val="895129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A36405-1085-843C-B6CD-950FD0BFC980}"/>
              </a:ext>
            </a:extLst>
          </p:cNvPr>
          <p:cNvSpPr>
            <a:spLocks noGrp="1"/>
          </p:cNvSpPr>
          <p:nvPr>
            <p:ph type="title"/>
          </p:nvPr>
        </p:nvSpPr>
        <p:spPr>
          <a:xfrm>
            <a:off x="960120" y="317814"/>
            <a:ext cx="10268712" cy="1700784"/>
          </a:xfrm>
        </p:spPr>
        <p:txBody>
          <a:bodyPr>
            <a:normAutofit/>
          </a:bodyPr>
          <a:lstStyle/>
          <a:p>
            <a:r>
              <a:rPr lang="en-US" sz="6100"/>
              <a:t>Rationale and Methodology</a:t>
            </a:r>
          </a:p>
        </p:txBody>
      </p:sp>
      <p:sp>
        <p:nvSpPr>
          <p:cNvPr id="8" name="Content Placeholder 7">
            <a:extLst>
              <a:ext uri="{FF2B5EF4-FFF2-40B4-BE49-F238E27FC236}">
                <a16:creationId xmlns:a16="http://schemas.microsoft.com/office/drawing/2014/main" id="{C0ED5F87-DE59-3880-E197-8612AA735D7E}"/>
              </a:ext>
            </a:extLst>
          </p:cNvPr>
          <p:cNvSpPr>
            <a:spLocks noGrp="1"/>
          </p:cNvSpPr>
          <p:nvPr>
            <p:ph idx="1"/>
          </p:nvPr>
        </p:nvSpPr>
        <p:spPr>
          <a:xfrm>
            <a:off x="9249" y="2587752"/>
            <a:ext cx="7406327" cy="4179745"/>
          </a:xfrm>
        </p:spPr>
        <p:txBody>
          <a:bodyPr vert="horz" lIns="91440" tIns="45720" rIns="91440" bIns="45720" rtlCol="0" anchor="t">
            <a:noAutofit/>
          </a:bodyPr>
          <a:lstStyle/>
          <a:p>
            <a:pPr marL="457200" indent="-457200">
              <a:buChar char="•"/>
            </a:pPr>
            <a:r>
              <a:rPr lang="en-US" sz="2100">
                <a:ea typeface="+mn-lt"/>
                <a:cs typeface="+mn-lt"/>
              </a:rPr>
              <a:t>Our rationale is that Taylor Swift is currently the biggest pop star in the world, and so we wanted to look at this comprehensive dataset to learn more about the discography and career of this once-in-a-generation artist. </a:t>
            </a:r>
          </a:p>
          <a:p>
            <a:pPr marL="457200" indent="-457200">
              <a:buChar char="•"/>
            </a:pPr>
            <a:r>
              <a:rPr lang="en-US" sz="2100">
                <a:ea typeface="+mn-lt"/>
                <a:cs typeface="+mn-lt"/>
              </a:rPr>
              <a:t>We explored multiple individual variables using data summary functions and visually with histograms and a pie chart. </a:t>
            </a:r>
          </a:p>
          <a:p>
            <a:pPr marL="457200" indent="-457200">
              <a:buChar char="•"/>
            </a:pPr>
            <a:r>
              <a:rPr lang="en-US" sz="2100">
                <a:ea typeface="+mn-lt"/>
                <a:cs typeface="+mn-lt"/>
              </a:rPr>
              <a:t>We also used scatterplots, box plots, line graphs, bar charts, and a heat map while visually exploring the relationships between different variables.</a:t>
            </a:r>
            <a:endParaRPr lang="en-US" sz="2100"/>
          </a:p>
          <a:p>
            <a:endParaRPr lang="en-US"/>
          </a:p>
        </p:txBody>
      </p:sp>
      <p:pic>
        <p:nvPicPr>
          <p:cNvPr id="4" name="Content Placeholder 3" descr="A person with long hair and birds flying in the air&#10;&#10;Description automatically generated">
            <a:extLst>
              <a:ext uri="{FF2B5EF4-FFF2-40B4-BE49-F238E27FC236}">
                <a16:creationId xmlns:a16="http://schemas.microsoft.com/office/drawing/2014/main" id="{3198A2DD-0479-DE11-9D35-EE6F79E578BD}"/>
              </a:ext>
            </a:extLst>
          </p:cNvPr>
          <p:cNvPicPr>
            <a:picLocks noChangeAspect="1"/>
          </p:cNvPicPr>
          <p:nvPr/>
        </p:nvPicPr>
        <p:blipFill>
          <a:blip r:embed="rId2"/>
          <a:srcRect r="2" b="1319"/>
          <a:stretch/>
        </p:blipFill>
        <p:spPr>
          <a:xfrm>
            <a:off x="7537704" y="2264989"/>
            <a:ext cx="4654296" cy="4593011"/>
          </a:xfrm>
          <a:prstGeom prst="rect">
            <a:avLst/>
          </a:prstGeom>
        </p:spPr>
      </p:pic>
      <p:sp>
        <p:nvSpPr>
          <p:cNvPr id="6" name="TextBox 5">
            <a:extLst>
              <a:ext uri="{FF2B5EF4-FFF2-40B4-BE49-F238E27FC236}">
                <a16:creationId xmlns:a16="http://schemas.microsoft.com/office/drawing/2014/main" id="{55140A94-ADBD-FD2F-865F-A2A55C5AEC69}"/>
              </a:ext>
            </a:extLst>
          </p:cNvPr>
          <p:cNvSpPr txBox="1"/>
          <p:nvPr/>
        </p:nvSpPr>
        <p:spPr>
          <a:xfrm>
            <a:off x="0" y="6486768"/>
            <a:ext cx="1732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spcAft>
                <a:spcPts val="600"/>
              </a:spcAft>
            </a:pPr>
            <a:r>
              <a:rPr lang="en-US"/>
              <a:t>Ben</a:t>
            </a:r>
          </a:p>
        </p:txBody>
      </p:sp>
    </p:spTree>
    <p:extLst>
      <p:ext uri="{BB962C8B-B14F-4D97-AF65-F5344CB8AC3E}">
        <p14:creationId xmlns:p14="http://schemas.microsoft.com/office/powerpoint/2010/main" val="81830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80FFA5A-B35F-DA7A-4AD0-A3D42D81A21C}"/>
              </a:ext>
            </a:extLst>
          </p:cNvPr>
          <p:cNvPicPr>
            <a:picLocks noGrp="1" noChangeAspect="1"/>
          </p:cNvPicPr>
          <p:nvPr>
            <p:ph idx="1"/>
          </p:nvPr>
        </p:nvPicPr>
        <p:blipFill>
          <a:blip r:embed="rId3"/>
          <a:stretch>
            <a:fillRect/>
          </a:stretch>
        </p:blipFill>
        <p:spPr>
          <a:xfrm>
            <a:off x="1296" y="-16703"/>
            <a:ext cx="8622195" cy="6872908"/>
          </a:xfrm>
        </p:spPr>
      </p:pic>
      <p:sp>
        <p:nvSpPr>
          <p:cNvPr id="7" name="TextBox 6">
            <a:extLst>
              <a:ext uri="{FF2B5EF4-FFF2-40B4-BE49-F238E27FC236}">
                <a16:creationId xmlns:a16="http://schemas.microsoft.com/office/drawing/2014/main" id="{D3FAAA21-7F1E-507E-A4DA-F761B02FB885}"/>
              </a:ext>
            </a:extLst>
          </p:cNvPr>
          <p:cNvSpPr txBox="1"/>
          <p:nvPr/>
        </p:nvSpPr>
        <p:spPr>
          <a:xfrm>
            <a:off x="10440051" y="6486768"/>
            <a:ext cx="1732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n-US"/>
              <a:t>Luci</a:t>
            </a:r>
          </a:p>
        </p:txBody>
      </p:sp>
      <p:sp>
        <p:nvSpPr>
          <p:cNvPr id="3" name="TextBox 2">
            <a:extLst>
              <a:ext uri="{FF2B5EF4-FFF2-40B4-BE49-F238E27FC236}">
                <a16:creationId xmlns:a16="http://schemas.microsoft.com/office/drawing/2014/main" id="{687E131A-8517-1086-30FC-52CE17A11968}"/>
              </a:ext>
            </a:extLst>
          </p:cNvPr>
          <p:cNvSpPr txBox="1"/>
          <p:nvPr/>
        </p:nvSpPr>
        <p:spPr>
          <a:xfrm>
            <a:off x="8737678" y="575855"/>
            <a:ext cx="339436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Correlation Heatmap</a:t>
            </a:r>
          </a:p>
          <a:p>
            <a:endParaRPr lang="en-US" sz="2400"/>
          </a:p>
          <a:p>
            <a:r>
              <a:rPr lang="en-US" sz="2400"/>
              <a:t>*</a:t>
            </a:r>
            <a:r>
              <a:rPr lang="en-US" cap="all" err="1"/>
              <a:t>acousticness</a:t>
            </a:r>
            <a:r>
              <a:rPr lang="en-US" cap="all"/>
              <a:t> and energy</a:t>
            </a:r>
          </a:p>
          <a:p>
            <a:endParaRPr lang="en-US" sz="2400"/>
          </a:p>
          <a:p>
            <a:r>
              <a:rPr lang="en-US" sz="2400"/>
              <a:t>*</a:t>
            </a:r>
            <a:r>
              <a:rPr lang="en-US" cap="all"/>
              <a:t>valence and energy</a:t>
            </a:r>
          </a:p>
          <a:p>
            <a:endParaRPr lang="en-US" sz="2400"/>
          </a:p>
          <a:p>
            <a:r>
              <a:rPr lang="en-US" sz="2400"/>
              <a:t>*</a:t>
            </a:r>
            <a:r>
              <a:rPr lang="en-US" cap="all"/>
              <a:t>Danceability  AND Spotify streams</a:t>
            </a:r>
          </a:p>
          <a:p>
            <a:endParaRPr lang="en-US" sz="2400"/>
          </a:p>
          <a:p>
            <a:r>
              <a:rPr lang="en-US" sz="2400"/>
              <a:t>*</a:t>
            </a:r>
            <a:r>
              <a:rPr lang="en-US"/>
              <a:t>ENERGY AND ALBUM SALES</a:t>
            </a:r>
          </a:p>
          <a:p>
            <a:endParaRPr lang="en-US"/>
          </a:p>
          <a:p>
            <a:endParaRPr lang="en-US"/>
          </a:p>
        </p:txBody>
      </p:sp>
    </p:spTree>
    <p:extLst>
      <p:ext uri="{BB962C8B-B14F-4D97-AF65-F5344CB8AC3E}">
        <p14:creationId xmlns:p14="http://schemas.microsoft.com/office/powerpoint/2010/main" val="298946261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EDA98-6E42-1170-3005-88B536285962}"/>
              </a:ext>
            </a:extLst>
          </p:cNvPr>
          <p:cNvSpPr>
            <a:spLocks noGrp="1"/>
          </p:cNvSpPr>
          <p:nvPr>
            <p:ph type="title"/>
          </p:nvPr>
        </p:nvSpPr>
        <p:spPr>
          <a:xfrm>
            <a:off x="4649647" y="1716809"/>
            <a:ext cx="7119066" cy="4140199"/>
          </a:xfrm>
        </p:spPr>
        <p:txBody>
          <a:bodyPr>
            <a:normAutofit/>
          </a:bodyPr>
          <a:lstStyle/>
          <a:p>
            <a:pPr>
              <a:lnSpc>
                <a:spcPct val="101000"/>
              </a:lnSpc>
              <a:spcBef>
                <a:spcPts val="700"/>
              </a:spcBef>
              <a:spcAft>
                <a:spcPts val="700"/>
              </a:spcAft>
            </a:pPr>
            <a:endParaRPr lang="en-US" sz="1400">
              <a:solidFill>
                <a:schemeClr val="tx1"/>
              </a:solidFill>
              <a:latin typeface="Franklin Gothic Medium"/>
            </a:endParaRPr>
          </a:p>
          <a:p>
            <a:pPr marL="457200" indent="-457200">
              <a:lnSpc>
                <a:spcPct val="101000"/>
              </a:lnSpc>
              <a:spcBef>
                <a:spcPts val="700"/>
              </a:spcBef>
              <a:spcAft>
                <a:spcPts val="700"/>
              </a:spcAft>
              <a:buFont typeface="Arial,Sans-Serif"/>
              <a:buChar char="•"/>
            </a:pPr>
            <a:endParaRPr lang="en-US" sz="1400">
              <a:latin typeface="Franklin Gothic Medium"/>
            </a:endParaRPr>
          </a:p>
          <a:p>
            <a:endParaRPr lang="en-US" sz="1400">
              <a:latin typeface="Franklin Gothic Medium"/>
            </a:endParaRPr>
          </a:p>
        </p:txBody>
      </p:sp>
      <p:pic>
        <p:nvPicPr>
          <p:cNvPr id="4" name="Content Placeholder 3">
            <a:extLst>
              <a:ext uri="{FF2B5EF4-FFF2-40B4-BE49-F238E27FC236}">
                <a16:creationId xmlns:a16="http://schemas.microsoft.com/office/drawing/2014/main" id="{7E70DC30-0988-0C85-439D-A5DA2A1A208E}"/>
              </a:ext>
            </a:extLst>
          </p:cNvPr>
          <p:cNvPicPr>
            <a:picLocks noChangeAspect="1"/>
          </p:cNvPicPr>
          <p:nvPr/>
        </p:nvPicPr>
        <p:blipFill>
          <a:blip r:embed="rId3"/>
          <a:srcRect l="20574" r="11002"/>
          <a:stretch/>
        </p:blipFill>
        <p:spPr>
          <a:xfrm>
            <a:off x="20" y="10"/>
            <a:ext cx="3893016" cy="6857990"/>
          </a:xfrm>
          <a:prstGeom prst="rect">
            <a:avLst/>
          </a:prstGeom>
        </p:spPr>
      </p:pic>
      <p:sp>
        <p:nvSpPr>
          <p:cNvPr id="5" name="Title 1">
            <a:extLst>
              <a:ext uri="{FF2B5EF4-FFF2-40B4-BE49-F238E27FC236}">
                <a16:creationId xmlns:a16="http://schemas.microsoft.com/office/drawing/2014/main" id="{DD7E843B-FB72-F9F4-172A-7632B8C2BB5D}"/>
              </a:ext>
            </a:extLst>
          </p:cNvPr>
          <p:cNvSpPr txBox="1">
            <a:spLocks/>
          </p:cNvSpPr>
          <p:nvPr/>
        </p:nvSpPr>
        <p:spPr>
          <a:xfrm>
            <a:off x="5781501" y="317814"/>
            <a:ext cx="5447331" cy="168693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a:lstStyle>
          <a:p>
            <a:r>
              <a:rPr lang="en-US" sz="6100"/>
              <a:t>Quantitative Conclusions</a:t>
            </a:r>
          </a:p>
        </p:txBody>
      </p:sp>
      <p:pic>
        <p:nvPicPr>
          <p:cNvPr id="6" name="Picture 5">
            <a:extLst>
              <a:ext uri="{FF2B5EF4-FFF2-40B4-BE49-F238E27FC236}">
                <a16:creationId xmlns:a16="http://schemas.microsoft.com/office/drawing/2014/main" id="{ED5152FB-8DF6-03B2-B780-A239D25BA5E5}"/>
              </a:ext>
            </a:extLst>
          </p:cNvPr>
          <p:cNvPicPr>
            <a:picLocks noChangeAspect="1"/>
          </p:cNvPicPr>
          <p:nvPr/>
        </p:nvPicPr>
        <p:blipFill>
          <a:blip r:embed="rId4"/>
          <a:stretch>
            <a:fillRect/>
          </a:stretch>
        </p:blipFill>
        <p:spPr>
          <a:xfrm>
            <a:off x="3892117" y="2269549"/>
            <a:ext cx="4003675" cy="4593356"/>
          </a:xfrm>
          <a:prstGeom prst="rect">
            <a:avLst/>
          </a:prstGeom>
        </p:spPr>
      </p:pic>
      <p:pic>
        <p:nvPicPr>
          <p:cNvPr id="7" name="Picture 6" descr="A graph of energy and energy&#10;&#10;Description automatically generated">
            <a:extLst>
              <a:ext uri="{FF2B5EF4-FFF2-40B4-BE49-F238E27FC236}">
                <a16:creationId xmlns:a16="http://schemas.microsoft.com/office/drawing/2014/main" id="{C217EC36-350A-679C-5EDE-84CCCB96CFD6}"/>
              </a:ext>
            </a:extLst>
          </p:cNvPr>
          <p:cNvPicPr>
            <a:picLocks noChangeAspect="1"/>
          </p:cNvPicPr>
          <p:nvPr/>
        </p:nvPicPr>
        <p:blipFill>
          <a:blip r:embed="rId5"/>
          <a:stretch>
            <a:fillRect/>
          </a:stretch>
        </p:blipFill>
        <p:spPr>
          <a:xfrm>
            <a:off x="7916431" y="2267527"/>
            <a:ext cx="4279323" cy="4574310"/>
          </a:xfrm>
          <a:prstGeom prst="rect">
            <a:avLst/>
          </a:prstGeom>
        </p:spPr>
      </p:pic>
      <p:sp>
        <p:nvSpPr>
          <p:cNvPr id="9" name="TextBox 8">
            <a:extLst>
              <a:ext uri="{FF2B5EF4-FFF2-40B4-BE49-F238E27FC236}">
                <a16:creationId xmlns:a16="http://schemas.microsoft.com/office/drawing/2014/main" id="{EEF48F92-FEFE-D913-C258-2807BF878A3B}"/>
              </a:ext>
            </a:extLst>
          </p:cNvPr>
          <p:cNvSpPr txBox="1"/>
          <p:nvPr/>
        </p:nvSpPr>
        <p:spPr>
          <a:xfrm>
            <a:off x="10469855" y="6495629"/>
            <a:ext cx="17324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spcAft>
                <a:spcPts val="600"/>
              </a:spcAft>
            </a:pPr>
            <a:r>
              <a:rPr lang="en-US">
                <a:highlight>
                  <a:srgbClr val="C0C0C0"/>
                </a:highlight>
              </a:rPr>
              <a:t>Luci</a:t>
            </a:r>
          </a:p>
        </p:txBody>
      </p:sp>
    </p:spTree>
    <p:extLst>
      <p:ext uri="{BB962C8B-B14F-4D97-AF65-F5344CB8AC3E}">
        <p14:creationId xmlns:p14="http://schemas.microsoft.com/office/powerpoint/2010/main" val="1613062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with her hands on her head&#10;&#10;Description automatically generated">
            <a:extLst>
              <a:ext uri="{FF2B5EF4-FFF2-40B4-BE49-F238E27FC236}">
                <a16:creationId xmlns:a16="http://schemas.microsoft.com/office/drawing/2014/main" id="{0965B014-4BCA-435A-7EAF-E30F648CA1FB}"/>
              </a:ext>
            </a:extLst>
          </p:cNvPr>
          <p:cNvPicPr>
            <a:picLocks noChangeAspect="1"/>
          </p:cNvPicPr>
          <p:nvPr/>
        </p:nvPicPr>
        <p:blipFill>
          <a:blip r:embed="rId3"/>
          <a:srcRect t="26451" b="17299"/>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5816E978-1809-4EE5-9DFC-90ECA301A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EA0EB2-9D2E-1670-42CB-2F16493C6706}"/>
              </a:ext>
            </a:extLst>
          </p:cNvPr>
          <p:cNvSpPr>
            <a:spLocks noGrp="1"/>
          </p:cNvSpPr>
          <p:nvPr>
            <p:ph type="title"/>
          </p:nvPr>
        </p:nvSpPr>
        <p:spPr>
          <a:xfrm>
            <a:off x="960120" y="3681454"/>
            <a:ext cx="10268712" cy="1550896"/>
          </a:xfrm>
        </p:spPr>
        <p:txBody>
          <a:bodyPr vert="horz" lIns="91440" tIns="45720" rIns="91440" bIns="45720" rtlCol="0" anchor="b">
            <a:normAutofit/>
          </a:bodyPr>
          <a:lstStyle/>
          <a:p>
            <a:pPr algn="ctr"/>
            <a:r>
              <a:rPr lang="en-US" sz="6800">
                <a:solidFill>
                  <a:srgbClr val="FFFFFF"/>
                </a:solidFill>
              </a:rPr>
              <a:t>Qualitative Observations</a:t>
            </a:r>
          </a:p>
        </p:txBody>
      </p:sp>
    </p:spTree>
    <p:extLst>
      <p:ext uri="{BB962C8B-B14F-4D97-AF65-F5344CB8AC3E}">
        <p14:creationId xmlns:p14="http://schemas.microsoft.com/office/powerpoint/2010/main" val="1644188690"/>
      </p:ext>
    </p:extLst>
  </p:cSld>
  <p:clrMapOvr>
    <a:masterClrMapping/>
  </p:clrMapOvr>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JuxtaposeVTI</vt:lpstr>
      <vt:lpstr>The Taylor swift discography</vt:lpstr>
      <vt:lpstr>Who is taylor swift?</vt:lpstr>
      <vt:lpstr>About the dataset</vt:lpstr>
      <vt:lpstr>About the dataset (cont.)</vt:lpstr>
      <vt:lpstr>About the dataset (cont.)</vt:lpstr>
      <vt:lpstr>Rationale and Methodology</vt:lpstr>
      <vt:lpstr>PowerPoint Presentation</vt:lpstr>
      <vt:lpstr>  </vt:lpstr>
      <vt:lpstr>Qualitative Observations</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170</cp:revision>
  <dcterms:created xsi:type="dcterms:W3CDTF">2024-10-09T16:16:40Z</dcterms:created>
  <dcterms:modified xsi:type="dcterms:W3CDTF">2024-10-10T07:55:58Z</dcterms:modified>
</cp:coreProperties>
</file>